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20"/>
  </p:notesMasterIdLst>
  <p:sldIdLst>
    <p:sldId id="347" r:id="rId3"/>
    <p:sldId id="350" r:id="rId4"/>
    <p:sldId id="296" r:id="rId5"/>
    <p:sldId id="351" r:id="rId6"/>
    <p:sldId id="352" r:id="rId7"/>
    <p:sldId id="353" r:id="rId8"/>
    <p:sldId id="345" r:id="rId9"/>
    <p:sldId id="358" r:id="rId10"/>
    <p:sldId id="359" r:id="rId11"/>
    <p:sldId id="360" r:id="rId12"/>
    <p:sldId id="361" r:id="rId13"/>
    <p:sldId id="362" r:id="rId14"/>
    <p:sldId id="363" r:id="rId15"/>
    <p:sldId id="364" r:id="rId16"/>
    <p:sldId id="365" r:id="rId17"/>
    <p:sldId id="366" r:id="rId18"/>
    <p:sldId id="349"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varScale="1">
        <p:scale>
          <a:sx n="93" d="100"/>
          <a:sy n="93" d="100"/>
        </p:scale>
        <p:origin x="276"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17</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 xmlns:a16="http://schemas.microsoft.com/office/drawing/2014/main"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B (2a-3c)</a:t>
            </a:r>
            <a:endParaRPr lang="zh-CN" altLang="en-US"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89620"/>
            <a:ext cx="11430000" cy="50734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.The underlined word“tough”in the last paragraph is closest in meaning to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A.boring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B.difficult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C.dangerous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.What’s the best title for the passage?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 Big Family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B.A New Train Station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C.A Helping Hand</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945481" y="1190456"/>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
        <p:nvSpPr>
          <p:cNvPr id="4" name="矩形 3"/>
          <p:cNvSpPr/>
          <p:nvPr/>
        </p:nvSpPr>
        <p:spPr>
          <a:xfrm>
            <a:off x="6096000" y="3461045"/>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Tree>
    <p:extLst>
      <p:ext uri="{BB962C8B-B14F-4D97-AF65-F5344CB8AC3E}">
        <p14:creationId xmlns:p14="http://schemas.microsoft.com/office/powerpoint/2010/main" val="3645405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07495"/>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二、完形填空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从短文后各题所给的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选出可以填入空白处的最佳选项。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Molly is my friend.She is a college student full of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.She is always ready to help people in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.In her free time, Molly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at the Heart House, an after-school program for children.It gives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to children who are not doing well at school.</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Molly goes to the Heart House twice a week.She also sets up a website for the Heart House.In this way, more people will learn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about the Heart House and help the children there.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785339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92919"/>
            <a:ext cx="11430000" cy="3953133"/>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For Molly, volunteer (</a:t>
            </a:r>
            <a:r>
              <a:rPr lang="zh-CN" altLang="zh-CN" sz="2800">
                <a:solidFill>
                  <a:srgbClr val="000000"/>
                </a:solidFill>
                <a:latin typeface="Times New Roman" panose="02020603050405020304" pitchFamily="18" charset="0"/>
                <a:cs typeface="Times New Roman" panose="02020603050405020304" pitchFamily="18" charset="0"/>
              </a:rPr>
              <a:t>志愿者</a:t>
            </a:r>
            <a:r>
              <a:rPr lang="en-US" altLang="zh-CN" sz="2800">
                <a:solidFill>
                  <a:srgbClr val="000000"/>
                </a:solidFill>
                <a:latin typeface="Times New Roman" panose="02020603050405020304" pitchFamily="18" charset="0"/>
                <a:cs typeface="Times New Roman" panose="02020603050405020304" pitchFamily="18" charset="0"/>
              </a:rPr>
              <a:t>) work is good for both others and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6</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.“I like teaching those kids and telling them how to study.The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7</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thing is that I can also learn a lot from them,” says Molly.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Now thanks to Molly’s website, every week, about 50 volunteers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8</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about four hours helping the children at the Heart House.Molly says that she won’t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9</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volunteering after leaving school.She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10</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to go on teaching children who need help.She will do her best to do it well.</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9813498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45158"/>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.A.kindness	B.excitement	C.treasure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.A.success	B.joy	</a:t>
            </a:r>
            <a:r>
              <a:rPr lang="en-US" altLang="zh-CN" sz="2800" smtClean="0">
                <a:solidFill>
                  <a:srgbClr val="000000"/>
                </a:solidFill>
                <a:latin typeface="Times New Roman" panose="02020603050405020304" pitchFamily="18" charset="0"/>
                <a:cs typeface="Times New Roman" panose="02020603050405020304" pitchFamily="18" charset="0"/>
              </a:rPr>
              <a:t>	C.need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.A.trains	B.helps	C.hides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.A.money	B.clothes	C.classes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.A.anything	B.something	C.nothing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.A.myself	B.himself	C.herself</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.A.happiest	B.easiest	C.fastest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8</a:t>
            </a:r>
            <a:r>
              <a:rPr lang="en-US" altLang="zh-CN" sz="2800">
                <a:solidFill>
                  <a:srgbClr val="000000"/>
                </a:solidFill>
                <a:latin typeface="Times New Roman" panose="02020603050405020304" pitchFamily="18" charset="0"/>
                <a:cs typeface="Times New Roman" panose="02020603050405020304" pitchFamily="18" charset="0"/>
              </a:rPr>
              <a:t>.A.take	B.cost	</a:t>
            </a:r>
            <a:r>
              <a:rPr lang="en-US" altLang="zh-CN" sz="2800" smtClean="0">
                <a:solidFill>
                  <a:srgbClr val="000000"/>
                </a:solidFill>
                <a:latin typeface="Times New Roman" panose="02020603050405020304" pitchFamily="18" charset="0"/>
                <a:cs typeface="Times New Roman" panose="02020603050405020304" pitchFamily="18" charset="0"/>
              </a:rPr>
              <a:t>	C.spend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9</a:t>
            </a:r>
            <a:r>
              <a:rPr lang="en-US" altLang="zh-CN" sz="2800">
                <a:solidFill>
                  <a:srgbClr val="000000"/>
                </a:solidFill>
                <a:latin typeface="Times New Roman" panose="02020603050405020304" pitchFamily="18" charset="0"/>
                <a:cs typeface="Times New Roman" panose="02020603050405020304" pitchFamily="18" charset="0"/>
              </a:rPr>
              <a:t>.A.give up	B.hand out	C.put off</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10</a:t>
            </a:r>
            <a:r>
              <a:rPr lang="en-US" altLang="zh-CN" sz="2800">
                <a:solidFill>
                  <a:srgbClr val="000000"/>
                </a:solidFill>
                <a:latin typeface="Times New Roman" panose="02020603050405020304" pitchFamily="18" charset="0"/>
                <a:cs typeface="Times New Roman" panose="02020603050405020304" pitchFamily="18" charset="0"/>
              </a:rPr>
              <a:t>.A.hates	B.allows	C.hopes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5835644"/>
            <a:ext cx="4529830"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ACBCB</a:t>
            </a:r>
            <a:r>
              <a:rPr lang="zh-CN"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6</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10</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CACAC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350469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06869"/>
            <a:ext cx="11430000" cy="619374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三、阅读还原</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根据语篇内容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从下面所给的选项中选出能填入空白处的最佳选项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使短文意思通顺。选项中有一项为多余项。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It’s very important to spend time with families.Parents can really get to know their children.</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When it is time for breakfast, lunch or dinner, families can always get together at the table.</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Families can also share everything of the day and plan for the next day while eating dinner together.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If your family like movies, take out some popcorn and put it on the table for the family.</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After working for a week, families really want to relax and enjoy quiet family time.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4698036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183271"/>
            <a:ext cx="11430000" cy="3392980"/>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It is another good way to go camping in the mountains on weekends.It’s great to have a holiday, too!</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Why not visit them together?You can learn something new and there’s usually something interesting in museums for everyone in your family.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You’ll remember the happy time all your life.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365324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33949"/>
            <a:ext cx="11430000" cy="3392980"/>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A.Every city has some museums.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B.Enjoy your family time and have fun together.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C.And children also love spending time with their parents.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D.It is a good way to start the day when you eat breakfast together.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E.It is relaxing to see a movie while eating the popcorn on weekends.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F.It is bad for your health.</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4367953"/>
            <a:ext cx="2133918" cy="592213"/>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CDEAB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550960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265934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基础巩固</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502586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能力提升</a:t>
            </a:r>
            <a:endParaRPr lang="zh-CN" altLang="en-US" sz="3600" dirty="0">
              <a:solidFill>
                <a:prstClr val="white"/>
              </a:solidFill>
              <a:latin typeface="华文隶书" panose="02010800040101010101" pitchFamily="2" charset="-122"/>
              <a:ea typeface="华文隶书" panose="02010800040101010101" pitchFamily="2" charset="-122"/>
            </a:endParaRPr>
          </a:p>
        </p:txBody>
      </p:sp>
      <p:pic>
        <p:nvPicPr>
          <p:cNvPr id="28" name="Picture 2" descr="花朵ppt素材设计素材免费下载 花朵ppt素材设计图片 千图网平面设计 "/>
          <p:cNvPicPr>
            <a:picLocks noChangeAspect="1" noChangeArrowheads="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a:off x="7612577" y="7210546"/>
            <a:ext cx="872836"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基础巩固</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425819"/>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一、根据句意及首字母提示写出单词。</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.There is a strange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in this room.What happened?</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.The good news brought him much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j</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.They live in a nice and big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a</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.We are going to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d</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 room beautifully for the party.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.The table is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c</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with a beautiful cloth.</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4" name="矩形 13"/>
          <p:cNvSpPr>
            <a:spLocks noChangeAspect="1"/>
          </p:cNvSpPr>
          <p:nvPr/>
        </p:nvSpPr>
        <p:spPr>
          <a:xfrm>
            <a:off x="3730462" y="1991382"/>
            <a:ext cx="96051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smell</a:t>
            </a:r>
            <a:endParaRPr lang="zh-CN" altLang="en-US" sz="2800"/>
          </a:p>
        </p:txBody>
      </p:sp>
      <p:sp>
        <p:nvSpPr>
          <p:cNvPr id="18" name="矩形 17"/>
          <p:cNvSpPr>
            <a:spLocks noChangeAspect="1"/>
          </p:cNvSpPr>
          <p:nvPr/>
        </p:nvSpPr>
        <p:spPr>
          <a:xfrm>
            <a:off x="5918727" y="2498346"/>
            <a:ext cx="64312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joy</a:t>
            </a:r>
            <a:endParaRPr lang="zh-CN" altLang="en-US" sz="2800"/>
          </a:p>
        </p:txBody>
      </p:sp>
      <p:sp>
        <p:nvSpPr>
          <p:cNvPr id="19" name="矩形 18"/>
          <p:cNvSpPr>
            <a:spLocks noChangeAspect="1"/>
          </p:cNvSpPr>
          <p:nvPr/>
        </p:nvSpPr>
        <p:spPr>
          <a:xfrm>
            <a:off x="4953212" y="3072665"/>
            <a:ext cx="1976823"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apartment</a:t>
            </a:r>
            <a:r>
              <a:rPr lang="zh-CN" altLang="en-US" sz="2800">
                <a:solidFill>
                  <a:srgbClr val="FF0000"/>
                </a:solidFill>
                <a:latin typeface="Times New Roman" panose="02020603050405020304" pitchFamily="18" charset="0"/>
              </a:rPr>
              <a:t>　</a:t>
            </a:r>
            <a:endParaRPr lang="zh-CN" altLang="en-US" sz="2800"/>
          </a:p>
        </p:txBody>
      </p:sp>
      <p:sp>
        <p:nvSpPr>
          <p:cNvPr id="20" name="矩形 19"/>
          <p:cNvSpPr>
            <a:spLocks noChangeAspect="1"/>
          </p:cNvSpPr>
          <p:nvPr/>
        </p:nvSpPr>
        <p:spPr>
          <a:xfrm>
            <a:off x="3381266" y="3640577"/>
            <a:ext cx="139814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decorate</a:t>
            </a:r>
            <a:endParaRPr lang="zh-CN" altLang="en-US" sz="2800"/>
          </a:p>
        </p:txBody>
      </p:sp>
      <p:sp>
        <p:nvSpPr>
          <p:cNvPr id="21" name="矩形 20"/>
          <p:cNvSpPr>
            <a:spLocks noChangeAspect="1"/>
          </p:cNvSpPr>
          <p:nvPr/>
        </p:nvSpPr>
        <p:spPr>
          <a:xfrm>
            <a:off x="2721470" y="4206140"/>
            <a:ext cx="131959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covered</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randombar(horizontal)">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19" grpId="0"/>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11996"/>
            <a:ext cx="11430000" cy="40134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二、根据中文意思</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完成英语句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我们很高兴你能加入我们的社区。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We’re excited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in </a:t>
            </a:r>
            <a:r>
              <a:rPr lang="en-US" altLang="zh-CN" sz="2800">
                <a:solidFill>
                  <a:srgbClr val="000000"/>
                </a:solidFill>
                <a:latin typeface="Times New Roman" panose="02020603050405020304" pitchFamily="18" charset="0"/>
                <a:cs typeface="Times New Roman" panose="02020603050405020304" pitchFamily="18" charset="0"/>
              </a:rPr>
              <a:t>our community.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我们希望你很快就能在这里感到宾至如归。</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We hope you’ll soon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here</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你的到来给我们带来了欢乐。</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Your arrival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us</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2887981" y="1724254"/>
            <a:ext cx="4102405"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to </a:t>
            </a:r>
            <a:r>
              <a:rPr lang="en-US" altLang="zh-CN" sz="2800" smtClean="0">
                <a:solidFill>
                  <a:srgbClr val="FF0000"/>
                </a:solidFill>
                <a:latin typeface="Times New Roman" panose="02020603050405020304" pitchFamily="18" charset="0"/>
              </a:rPr>
              <a:t>              have            you</a:t>
            </a:r>
            <a:endParaRPr lang="zh-CN" altLang="en-US" sz="2800"/>
          </a:p>
        </p:txBody>
      </p:sp>
      <p:sp>
        <p:nvSpPr>
          <p:cNvPr id="4" name="矩形 3"/>
          <p:cNvSpPr>
            <a:spLocks noChangeAspect="1"/>
          </p:cNvSpPr>
          <p:nvPr/>
        </p:nvSpPr>
        <p:spPr>
          <a:xfrm>
            <a:off x="3894848" y="2836512"/>
            <a:ext cx="4289957"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feel </a:t>
            </a:r>
            <a:r>
              <a:rPr lang="en-US" altLang="zh-CN" sz="2800" smtClean="0">
                <a:solidFill>
                  <a:srgbClr val="FF0000"/>
                </a:solidFill>
                <a:latin typeface="Times New Roman" panose="02020603050405020304" pitchFamily="18" charset="0"/>
              </a:rPr>
              <a:t>              at             home</a:t>
            </a:r>
            <a:endParaRPr lang="zh-CN" altLang="en-US" sz="2800"/>
          </a:p>
        </p:txBody>
      </p:sp>
      <p:sp>
        <p:nvSpPr>
          <p:cNvPr id="5" name="矩形 4"/>
          <p:cNvSpPr>
            <a:spLocks noChangeAspect="1"/>
          </p:cNvSpPr>
          <p:nvPr/>
        </p:nvSpPr>
        <p:spPr>
          <a:xfrm>
            <a:off x="2620851" y="3942187"/>
            <a:ext cx="4063933"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brings </a:t>
            </a:r>
            <a:r>
              <a:rPr lang="en-US" altLang="zh-CN" sz="2800" smtClean="0">
                <a:solidFill>
                  <a:srgbClr val="FF0000"/>
                </a:solidFill>
                <a:latin typeface="Times New Roman" panose="02020603050405020304" pitchFamily="18" charset="0"/>
              </a:rPr>
              <a:t>         joy               to</a:t>
            </a:r>
            <a:endParaRPr lang="zh-CN" altLang="en-US" sz="2800"/>
          </a:p>
        </p:txBody>
      </p:sp>
    </p:spTree>
    <p:extLst>
      <p:ext uri="{BB962C8B-B14F-4D97-AF65-F5344CB8AC3E}">
        <p14:creationId xmlns:p14="http://schemas.microsoft.com/office/powerpoint/2010/main" val="946303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231967"/>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我们想要邀请你在星期天下午</a:t>
            </a: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点钟来参加社区派对。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We would like to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to </a:t>
            </a:r>
            <a:r>
              <a:rPr lang="en-US" altLang="zh-CN" sz="2800">
                <a:solidFill>
                  <a:srgbClr val="000000"/>
                </a:solidFill>
                <a:latin typeface="Times New Roman" panose="02020603050405020304" pitchFamily="18" charset="0"/>
                <a:cs typeface="Times New Roman" panose="02020603050405020304" pitchFamily="18" charset="0"/>
              </a:rPr>
              <a:t>the community party at 2 p.m.on Sunday.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在我们的社区里</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每个人都很友好</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总是乐于帮忙。</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In our community, everyone is friendly and </a:t>
            </a:r>
            <a:r>
              <a:rPr lang="en-US" altLang="zh-CN" sz="2800" smtClean="0">
                <a:solidFill>
                  <a:srgbClr val="000000"/>
                </a:solidFill>
                <a:latin typeface="Times New Roman" panose="02020603050405020304" pitchFamily="18" charset="0"/>
                <a:cs typeface="Times New Roman" panose="02020603050405020304" pitchFamily="18" charset="0"/>
              </a:rPr>
              <a:t>always</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_________ </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_________ </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360591" y="1794889"/>
            <a:ext cx="252665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invite </a:t>
            </a:r>
            <a:r>
              <a:rPr lang="en-US" altLang="zh-CN" sz="2800" smtClean="0">
                <a:solidFill>
                  <a:srgbClr val="FF0000"/>
                </a:solidFill>
                <a:latin typeface="Times New Roman" panose="02020603050405020304" pitchFamily="18" charset="0"/>
              </a:rPr>
              <a:t>          you</a:t>
            </a:r>
            <a:endParaRPr lang="zh-CN" altLang="en-US" sz="2800"/>
          </a:p>
        </p:txBody>
      </p:sp>
      <p:sp>
        <p:nvSpPr>
          <p:cNvPr id="4" name="矩形 3"/>
          <p:cNvSpPr>
            <a:spLocks noChangeAspect="1"/>
          </p:cNvSpPr>
          <p:nvPr/>
        </p:nvSpPr>
        <p:spPr>
          <a:xfrm>
            <a:off x="8138074" y="3449029"/>
            <a:ext cx="215796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ready </a:t>
            </a:r>
            <a:r>
              <a:rPr lang="en-US" altLang="zh-CN" sz="2800" smtClean="0">
                <a:solidFill>
                  <a:srgbClr val="FF0000"/>
                </a:solidFill>
                <a:latin typeface="Times New Roman" panose="02020603050405020304" pitchFamily="18" charset="0"/>
              </a:rPr>
              <a:t>         to</a:t>
            </a:r>
            <a:endParaRPr lang="zh-CN" altLang="en-US" sz="2800"/>
          </a:p>
        </p:txBody>
      </p:sp>
      <p:sp>
        <p:nvSpPr>
          <p:cNvPr id="5" name="矩形 4"/>
          <p:cNvSpPr>
            <a:spLocks noChangeAspect="1"/>
          </p:cNvSpPr>
          <p:nvPr/>
        </p:nvSpPr>
        <p:spPr>
          <a:xfrm>
            <a:off x="987260" y="3990800"/>
            <a:ext cx="4261103" cy="609398"/>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give             a                hand</a:t>
            </a:r>
            <a:endParaRPr lang="zh-CN" altLang="en-US" sz="2800"/>
          </a:p>
        </p:txBody>
      </p:sp>
    </p:spTree>
    <p:extLst>
      <p:ext uri="{BB962C8B-B14F-4D97-AF65-F5344CB8AC3E}">
        <p14:creationId xmlns:p14="http://schemas.microsoft.com/office/powerpoint/2010/main" val="798599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04128"/>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三、按要求</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.I share a room with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my brother</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you share a room with?</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.The walls are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blue</a:t>
            </a:r>
            <a:r>
              <a:rPr lang="en-US" altLang="zh-CN" sz="2800">
                <a:solidFill>
                  <a:srgbClr val="000000"/>
                </a:solidFill>
                <a:latin typeface="Times New Roman" panose="02020603050405020304" pitchFamily="18" charset="0"/>
                <a:cs typeface="Times New Roman" panose="02020603050405020304" pitchFamily="18" charset="0"/>
              </a:rPr>
              <a:t> right now.(</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the </a:t>
            </a:r>
            <a:r>
              <a:rPr lang="en-US" altLang="zh-CN" sz="2800">
                <a:solidFill>
                  <a:srgbClr val="000000"/>
                </a:solidFill>
                <a:latin typeface="Times New Roman" panose="02020603050405020304" pitchFamily="18" charset="0"/>
                <a:cs typeface="Times New Roman" panose="02020603050405020304" pitchFamily="18" charset="0"/>
              </a:rPr>
              <a:t>walls right now?</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.We can meet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at the paint shop near the shopping center</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we meet?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.We can paint the room with my brother.(</a:t>
            </a:r>
            <a:r>
              <a:rPr lang="zh-CN" altLang="zh-CN" sz="2800">
                <a:solidFill>
                  <a:srgbClr val="000000"/>
                </a:solidFill>
                <a:latin typeface="Times New Roman" panose="02020603050405020304" pitchFamily="18" charset="0"/>
                <a:cs typeface="Times New Roman" panose="02020603050405020304" pitchFamily="18" charset="0"/>
              </a:rPr>
              <a:t>改为一般疑问句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paint the room with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brother?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.walls, choose, help, you, the, could, photos, on, some, to, hang (?)(</a:t>
            </a:r>
            <a:r>
              <a:rPr lang="zh-CN" altLang="zh-CN" sz="2800">
                <a:solidFill>
                  <a:srgbClr val="000000"/>
                </a:solidFill>
                <a:latin typeface="Times New Roman" panose="02020603050405020304" pitchFamily="18" charset="0"/>
                <a:cs typeface="Times New Roman" panose="02020603050405020304" pitchFamily="18" charset="0"/>
              </a:rPr>
              <a:t>连词成句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494101" y="1301730"/>
            <a:ext cx="3297634"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Who/ Whom </a:t>
            </a:r>
            <a:r>
              <a:rPr lang="en-US" altLang="zh-CN" sz="2800" smtClean="0">
                <a:solidFill>
                  <a:srgbClr val="FF0000"/>
                </a:solidFill>
                <a:latin typeface="Times New Roman" panose="02020603050405020304" pitchFamily="18" charset="0"/>
              </a:rPr>
              <a:t>         do</a:t>
            </a:r>
            <a:endParaRPr lang="zh-CN" altLang="en-US" sz="2800"/>
          </a:p>
        </p:txBody>
      </p:sp>
      <p:sp>
        <p:nvSpPr>
          <p:cNvPr id="4" name="矩形 3"/>
          <p:cNvSpPr>
            <a:spLocks noChangeAspect="1"/>
          </p:cNvSpPr>
          <p:nvPr/>
        </p:nvSpPr>
        <p:spPr>
          <a:xfrm>
            <a:off x="740681" y="2441663"/>
            <a:ext cx="4289957"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What </a:t>
            </a:r>
            <a:r>
              <a:rPr lang="en-US" altLang="zh-CN" sz="2800" smtClean="0">
                <a:solidFill>
                  <a:srgbClr val="FF0000"/>
                </a:solidFill>
                <a:latin typeface="Times New Roman" panose="02020603050405020304" pitchFamily="18" charset="0"/>
              </a:rPr>
              <a:t>           color            are</a:t>
            </a:r>
            <a:endParaRPr lang="zh-CN" altLang="en-US" sz="2800"/>
          </a:p>
        </p:txBody>
      </p:sp>
      <p:sp>
        <p:nvSpPr>
          <p:cNvPr id="5" name="矩形 4"/>
          <p:cNvSpPr>
            <a:spLocks noChangeAspect="1"/>
          </p:cNvSpPr>
          <p:nvPr/>
        </p:nvSpPr>
        <p:spPr>
          <a:xfrm>
            <a:off x="740680" y="3560430"/>
            <a:ext cx="271420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Where </a:t>
            </a:r>
            <a:r>
              <a:rPr lang="en-US" altLang="zh-CN" sz="2800" smtClean="0">
                <a:solidFill>
                  <a:srgbClr val="FF0000"/>
                </a:solidFill>
                <a:latin typeface="Times New Roman" panose="02020603050405020304" pitchFamily="18" charset="0"/>
              </a:rPr>
              <a:t>           can</a:t>
            </a:r>
            <a:endParaRPr lang="zh-CN" altLang="en-US" sz="2800"/>
          </a:p>
        </p:txBody>
      </p:sp>
      <p:sp>
        <p:nvSpPr>
          <p:cNvPr id="6" name="矩形 5"/>
          <p:cNvSpPr>
            <a:spLocks noChangeAspect="1"/>
          </p:cNvSpPr>
          <p:nvPr/>
        </p:nvSpPr>
        <p:spPr>
          <a:xfrm>
            <a:off x="740679" y="4632118"/>
            <a:ext cx="273664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Can </a:t>
            </a:r>
            <a:r>
              <a:rPr lang="en-US" altLang="zh-CN" sz="2800" smtClean="0">
                <a:solidFill>
                  <a:srgbClr val="FF0000"/>
                </a:solidFill>
                <a:latin typeface="Times New Roman" panose="02020603050405020304" pitchFamily="18" charset="0"/>
              </a:rPr>
              <a:t>               you</a:t>
            </a:r>
            <a:endParaRPr lang="zh-CN" altLang="en-US" sz="2800"/>
          </a:p>
        </p:txBody>
      </p:sp>
      <p:sp>
        <p:nvSpPr>
          <p:cNvPr id="7" name="矩形 6"/>
          <p:cNvSpPr>
            <a:spLocks noChangeAspect="1"/>
          </p:cNvSpPr>
          <p:nvPr/>
        </p:nvSpPr>
        <p:spPr>
          <a:xfrm>
            <a:off x="7583268" y="4632118"/>
            <a:ext cx="84350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your</a:t>
            </a:r>
            <a:endParaRPr lang="zh-CN" altLang="en-US" sz="2800"/>
          </a:p>
        </p:txBody>
      </p:sp>
      <p:sp>
        <p:nvSpPr>
          <p:cNvPr id="8" name="矩形 7"/>
          <p:cNvSpPr>
            <a:spLocks noChangeAspect="1"/>
          </p:cNvSpPr>
          <p:nvPr/>
        </p:nvSpPr>
        <p:spPr>
          <a:xfrm>
            <a:off x="381000" y="5743376"/>
            <a:ext cx="851226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Could you help choose some photos to hang on the walls?</a:t>
            </a:r>
            <a:endParaRPr lang="zh-CN" altLang="en-US" sz="2800"/>
          </a:p>
        </p:txBody>
      </p:sp>
    </p:spTree>
    <p:extLst>
      <p:ext uri="{BB962C8B-B14F-4D97-AF65-F5344CB8AC3E}">
        <p14:creationId xmlns:p14="http://schemas.microsoft.com/office/powerpoint/2010/main" val="571785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randombar(horizontal)">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randombar(horizontal)">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能力提升</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223361"/>
            <a:ext cx="11430000" cy="395313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阅读下面语篇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从每题所给的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Lee Newton was sitting at a train station under an old blanket (</a:t>
            </a:r>
            <a:r>
              <a:rPr lang="zh-CN" altLang="zh-CN" sz="2800">
                <a:solidFill>
                  <a:srgbClr val="000000"/>
                </a:solidFill>
                <a:latin typeface="Times New Roman" panose="02020603050405020304" pitchFamily="18" charset="0"/>
                <a:cs typeface="Times New Roman" panose="02020603050405020304" pitchFamily="18" charset="0"/>
              </a:rPr>
              <a:t>毯子</a:t>
            </a:r>
            <a:r>
              <a:rPr lang="en-US" altLang="zh-CN" sz="2800">
                <a:solidFill>
                  <a:srgbClr val="000000"/>
                </a:solidFill>
                <a:latin typeface="Times New Roman" panose="02020603050405020304" pitchFamily="18" charset="0"/>
                <a:cs typeface="Times New Roman" panose="02020603050405020304" pitchFamily="18" charset="0"/>
              </a:rPr>
              <a:t>) when he saw a woman and a man talking.They missed the last train, and they seemed upset.It was a cold night in January, and they felt really cold.Lee asked them if they wanted to share his blanket.The three of them started talking, and Lee learned that their names were Karen and Mark.</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50642"/>
            <a:ext cx="11430000" cy="5633593"/>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Lee told them that he had lost his job and could no longer pay the rent (</a:t>
            </a:r>
            <a:r>
              <a:rPr lang="zh-CN" altLang="zh-CN" sz="2800">
                <a:solidFill>
                  <a:srgbClr val="000000"/>
                </a:solidFill>
                <a:latin typeface="Times New Roman" panose="02020603050405020304" pitchFamily="18" charset="0"/>
                <a:cs typeface="Times New Roman" panose="02020603050405020304" pitchFamily="18" charset="0"/>
              </a:rPr>
              <a:t>租金</a:t>
            </a:r>
            <a:r>
              <a:rPr lang="en-US" altLang="zh-CN" sz="2800">
                <a:solidFill>
                  <a:srgbClr val="000000"/>
                </a:solidFill>
                <a:latin typeface="Times New Roman" panose="02020603050405020304" pitchFamily="18" charset="0"/>
                <a:cs typeface="Times New Roman" panose="02020603050405020304" pitchFamily="18" charset="0"/>
              </a:rPr>
              <a:t>) for his apartment.He had no family to help him, and nowhere to go.He had to sleep at the train station.Karen and Mark felt sorry for him.As they spent their night at the station talking to Lee, they learned that anyone might meet with the same problems.They felt very lucky to have jobs and a home.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When morning came, Karen and Mark bought a train ticket for Lee and invited him to come home with them.Lee accepted it and moved into Karen and Mark’s home.Lee soon found a job in a factory.He made money to buy a small motorbike (</a:t>
            </a:r>
            <a:r>
              <a:rPr lang="zh-CN" altLang="zh-CN" sz="2800">
                <a:solidFill>
                  <a:srgbClr val="000000"/>
                </a:solidFill>
                <a:latin typeface="Times New Roman" panose="02020603050405020304" pitchFamily="18" charset="0"/>
                <a:cs typeface="Times New Roman" panose="02020603050405020304" pitchFamily="18" charset="0"/>
              </a:rPr>
              <a:t>轻型摩托车</a:t>
            </a:r>
            <a:r>
              <a:rPr lang="en-US" altLang="zh-CN" sz="2800">
                <a:solidFill>
                  <a:srgbClr val="000000"/>
                </a:solidFill>
                <a:latin typeface="Times New Roman" panose="02020603050405020304" pitchFamily="18" charset="0"/>
                <a:cs typeface="Times New Roman" panose="02020603050405020304" pitchFamily="18" charset="0"/>
              </a:rPr>
              <a:t>) and then delivered (</a:t>
            </a:r>
            <a:r>
              <a:rPr lang="zh-CN" altLang="zh-CN" sz="2800">
                <a:solidFill>
                  <a:srgbClr val="000000"/>
                </a:solidFill>
                <a:latin typeface="Times New Roman" panose="02020603050405020304" pitchFamily="18" charset="0"/>
                <a:cs typeface="Times New Roman" panose="02020603050405020304" pitchFamily="18" charset="0"/>
              </a:rPr>
              <a:t>送</a:t>
            </a:r>
            <a:r>
              <a:rPr lang="en-US" altLang="zh-CN" sz="2800">
                <a:solidFill>
                  <a:srgbClr val="000000"/>
                </a:solidFill>
                <a:latin typeface="Times New Roman" panose="02020603050405020304" pitchFamily="18" charset="0"/>
                <a:cs typeface="Times New Roman" panose="02020603050405020304" pitchFamily="18" charset="0"/>
              </a:rPr>
              <a:t>) pizzas in the evening.After a few months, Lee had enough money to rent a small apartment.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556049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32834"/>
            <a:ext cx="11430000" cy="5633593"/>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“When times get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tough</a:t>
            </a:r>
            <a:r>
              <a:rPr lang="en-US" altLang="zh-CN" sz="2800">
                <a:solidFill>
                  <a:srgbClr val="000000"/>
                </a:solidFill>
                <a:latin typeface="Times New Roman" panose="02020603050405020304" pitchFamily="18" charset="0"/>
                <a:cs typeface="Times New Roman" panose="02020603050405020304" pitchFamily="18" charset="0"/>
              </a:rPr>
              <a:t>, you need friends and family,” said Lee.“Karen and Mark became that for me.”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.What do we know about Lee from paragraph 2?</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A.What his last job was.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B.How he lost his family.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C.Why he slept at the station.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.What did Karen and Mark do for Lee?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A.They gave him a job.</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B.They bought him a motorbike.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C.They let him stay at their home.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7746973" y="1621971"/>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4" name="矩形 3"/>
          <p:cNvSpPr/>
          <p:nvPr/>
        </p:nvSpPr>
        <p:spPr>
          <a:xfrm>
            <a:off x="6318865" y="3872011"/>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Tree>
    <p:extLst>
      <p:ext uri="{BB962C8B-B14F-4D97-AF65-F5344CB8AC3E}">
        <p14:creationId xmlns:p14="http://schemas.microsoft.com/office/powerpoint/2010/main" val="3770242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499</TotalTime>
  <Words>807</Words>
  <Application>Microsoft Office PowerPoint</Application>
  <PresentationFormat>宽屏</PresentationFormat>
  <Paragraphs>111</Paragraphs>
  <Slides>17</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17</vt:i4>
      </vt:variant>
    </vt:vector>
  </HeadingPairs>
  <TitlesOfParts>
    <vt:vector size="29"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73</cp:revision>
  <dcterms:created xsi:type="dcterms:W3CDTF">2021-07-19T03:09:34Z</dcterms:created>
  <dcterms:modified xsi:type="dcterms:W3CDTF">2025-09-15T06:03:03Z</dcterms:modified>
</cp:coreProperties>
</file>